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C57CD6F-7682-49D7-943E-E3422C28B25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141506-E2C0-409F-879F-C9153F114718}"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57CD6F-7682-49D7-943E-E3422C28B25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141506-E2C0-409F-879F-C9153F114718}"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57CD6F-7682-49D7-943E-E3422C28B25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141506-E2C0-409F-879F-C9153F114718}"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C57CD6F-7682-49D7-943E-E3422C28B25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141506-E2C0-409F-879F-C9153F114718}"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57CD6F-7682-49D7-943E-E3422C28B25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141506-E2C0-409F-879F-C9153F114718}"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C57CD6F-7682-49D7-943E-E3422C28B258}"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D141506-E2C0-409F-879F-C9153F114718}"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57CD6F-7682-49D7-943E-E3422C28B258}"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D141506-E2C0-409F-879F-C9153F114718}" type="slidenum">
              <a:rPr lang="ar-IQ" smtClean="0"/>
              <a:t>‹#›</a:t>
            </a:fld>
            <a:endParaRPr lang="ar-IQ"/>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C57CD6F-7682-49D7-943E-E3422C28B258}"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D141506-E2C0-409F-879F-C9153F114718}"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7CD6F-7682-49D7-943E-E3422C28B258}"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D141506-E2C0-409F-879F-C9153F114718}"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57CD6F-7682-49D7-943E-E3422C28B258}"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D141506-E2C0-409F-879F-C9153F114718}"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57CD6F-7682-49D7-943E-E3422C28B258}"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D141506-E2C0-409F-879F-C9153F114718}"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C57CD6F-7682-49D7-943E-E3422C28B258}" type="datetimeFigureOut">
              <a:rPr lang="ar-IQ" smtClean="0"/>
              <a:t>02/04/1440</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D141506-E2C0-409F-879F-C9153F11471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259259"/>
            <a:ext cx="8604448" cy="6186309"/>
          </a:xfrm>
          <a:prstGeom prst="rect">
            <a:avLst/>
          </a:prstGeom>
        </p:spPr>
        <p:txBody>
          <a:bodyPr wrap="square">
            <a:spAutoFit/>
          </a:bodyPr>
          <a:lstStyle/>
          <a:p>
            <a:pPr marL="342900" lvl="0" indent="-342900" algn="just">
              <a:buFont typeface="Wingdings"/>
              <a:buChar char=""/>
            </a:pPr>
            <a:r>
              <a:rPr lang="ar-SA" sz="3600" b="1" dirty="0" smtClean="0">
                <a:solidFill>
                  <a:srgbClr val="FF0000"/>
                </a:solidFill>
                <a:effectLst/>
                <a:latin typeface="Times New Roman"/>
                <a:ea typeface="Times New Roman"/>
                <a:cs typeface="Simplified Arabic"/>
              </a:rPr>
              <a:t>الدفاع ضد الطبطبة</a:t>
            </a:r>
            <a:endParaRPr lang="en-US" sz="3600" dirty="0" smtClean="0">
              <a:solidFill>
                <a:srgbClr val="FF0000"/>
              </a:solidFill>
              <a:effectLst/>
              <a:latin typeface="Times New Roman"/>
              <a:ea typeface="Times New Roman"/>
            </a:endParaRPr>
          </a:p>
          <a:p>
            <a:pPr algn="just"/>
            <a:r>
              <a:rPr lang="ar-IQ" sz="3600" dirty="0" smtClean="0">
                <a:effectLst/>
                <a:ea typeface="Times New Roman"/>
                <a:cs typeface="Simplified Arabic"/>
              </a:rPr>
              <a:t>في حالة الدفاع ضد الطبطبة على المدافع أن يتحرك بسرعة ورشاقة أمام اللاعب المهاجم لإجباره في الذهاب باتجاه خطوط الملعب لمنعه من الاختراق من وسط الملعب وإذا فعل ذلك فإنَّ خطورة الطبطبة ستقل، ويمكن الاستفادة من عمل مصيدة للمهاجم بالعاون مع أحد زملاء الفريق عند خطوط الملعب.</a:t>
            </a:r>
            <a:endParaRPr lang="en-US" sz="3600" dirty="0" smtClean="0">
              <a:effectLst/>
            </a:endParaRPr>
          </a:p>
          <a:p>
            <a:pPr algn="just"/>
            <a:r>
              <a:rPr lang="ar-IQ" sz="3600" dirty="0" smtClean="0">
                <a:effectLst/>
                <a:ea typeface="Times New Roman"/>
                <a:cs typeface="Simplified Arabic"/>
              </a:rPr>
              <a:t>كذلك يمكن للمدافع أن يهاجم اللاعب الذي يطبطب دائماً بمحاولة تشتيت الكرة أو ضربها أو أخذها منه فهذا يجعل اللاعب المهاجم خائفاً من فقدان الكرة مما يجبره على إمساك الكرة وإنهاء الطبطبة. </a:t>
            </a:r>
            <a:endParaRPr lang="en-US" sz="3600" dirty="0">
              <a:effectLst/>
            </a:endParaRPr>
          </a:p>
        </p:txBody>
      </p:sp>
    </p:spTree>
    <p:extLst>
      <p:ext uri="{BB962C8B-B14F-4D97-AF65-F5344CB8AC3E}">
        <p14:creationId xmlns:p14="http://schemas.microsoft.com/office/powerpoint/2010/main" val="3873393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748464" cy="6964984"/>
          </a:xfrm>
          <a:prstGeom prst="rect">
            <a:avLst/>
          </a:prstGeom>
        </p:spPr>
        <p:txBody>
          <a:bodyPr wrap="square">
            <a:spAutoFit/>
          </a:bodyPr>
          <a:lstStyle/>
          <a:p>
            <a:pPr algn="just">
              <a:lnSpc>
                <a:spcPct val="115000"/>
              </a:lnSpc>
            </a:pPr>
            <a:r>
              <a:rPr lang="ar-IQ" sz="4400" b="1" dirty="0" smtClean="0">
                <a:solidFill>
                  <a:srgbClr val="FF0000"/>
                </a:solidFill>
                <a:effectLst/>
                <a:latin typeface="Calibri"/>
                <a:ea typeface="Times New Roman"/>
                <a:cs typeface="Simplified Arabic"/>
              </a:rPr>
              <a:t>فالذي يجب اتباعه في الدفاع ضد الطبطبة هو: </a:t>
            </a:r>
            <a:endParaRPr lang="en-US" sz="4400" dirty="0" smtClean="0">
              <a:solidFill>
                <a:srgbClr val="FF0000"/>
              </a:solidFill>
              <a:effectLst/>
              <a:latin typeface="Calibri"/>
              <a:ea typeface="Calibri"/>
              <a:cs typeface="Arial"/>
            </a:endParaRPr>
          </a:p>
          <a:p>
            <a:pPr marL="625475" lvl="0" indent="-625475" algn="just"/>
            <a:r>
              <a:rPr lang="en-GB" sz="4400" dirty="0" smtClean="0">
                <a:effectLst/>
                <a:ea typeface="Times New Roman"/>
                <a:cs typeface="Simplified Arabic"/>
              </a:rPr>
              <a:t> </a:t>
            </a:r>
            <a:r>
              <a:rPr lang="en-GB" sz="4400" dirty="0" smtClean="0">
                <a:solidFill>
                  <a:srgbClr val="FF0000"/>
                </a:solidFill>
                <a:effectLst/>
                <a:ea typeface="Times New Roman"/>
                <a:cs typeface="Simplified Arabic"/>
              </a:rPr>
              <a:t>-1</a:t>
            </a:r>
            <a:r>
              <a:rPr lang="ar-IQ" sz="4400" dirty="0" smtClean="0">
                <a:effectLst/>
                <a:ea typeface="Times New Roman"/>
                <a:cs typeface="Simplified Arabic"/>
              </a:rPr>
              <a:t>أن يتحرك بسرعة ورشاقة مع المحاور لإجباره على أن يسلك اتجاه الخطوط الجانبية للملعب.</a:t>
            </a:r>
            <a:endParaRPr lang="en-US" sz="4400" dirty="0" smtClean="0">
              <a:effectLst/>
            </a:endParaRPr>
          </a:p>
          <a:p>
            <a:pPr marL="625475" lvl="0" indent="-625475" algn="just"/>
            <a:r>
              <a:rPr lang="en-GB" sz="4400" dirty="0" smtClean="0">
                <a:effectLst/>
                <a:ea typeface="Times New Roman"/>
                <a:cs typeface="Simplified Arabic"/>
              </a:rPr>
              <a:t> </a:t>
            </a:r>
            <a:r>
              <a:rPr lang="en-GB" sz="4400" dirty="0">
                <a:solidFill>
                  <a:srgbClr val="FF0000"/>
                </a:solidFill>
                <a:ea typeface="Times New Roman"/>
                <a:cs typeface="Simplified Arabic"/>
              </a:rPr>
              <a:t>-2</a:t>
            </a:r>
            <a:r>
              <a:rPr lang="ar-IQ" sz="4400" dirty="0" smtClean="0">
                <a:effectLst/>
                <a:ea typeface="Times New Roman"/>
                <a:cs typeface="Simplified Arabic"/>
              </a:rPr>
              <a:t>أن يحاول تشتيت الكرة أو ضربها أو أخذ الكرة منه.</a:t>
            </a:r>
            <a:endParaRPr lang="en-US" sz="4400" dirty="0" smtClean="0">
              <a:effectLst/>
            </a:endParaRPr>
          </a:p>
          <a:p>
            <a:pPr marL="625475" lvl="0" indent="-625475" algn="just"/>
            <a:r>
              <a:rPr lang="en-GB" sz="4400" dirty="0" smtClean="0">
                <a:effectLst/>
                <a:ea typeface="Times New Roman"/>
                <a:cs typeface="Simplified Arabic"/>
              </a:rPr>
              <a:t> </a:t>
            </a:r>
            <a:r>
              <a:rPr lang="en-GB" sz="4400" dirty="0">
                <a:solidFill>
                  <a:srgbClr val="FF0000"/>
                </a:solidFill>
                <a:ea typeface="Times New Roman"/>
                <a:cs typeface="Simplified Arabic"/>
              </a:rPr>
              <a:t>-3</a:t>
            </a:r>
            <a:r>
              <a:rPr lang="ar-IQ" sz="4400" dirty="0" smtClean="0">
                <a:effectLst/>
                <a:ea typeface="Times New Roman"/>
                <a:cs typeface="Simplified Arabic"/>
              </a:rPr>
              <a:t>أن يجبر المحاور إستخدام اليد الضعيفة (اليسرى بالنسبة للاعب الايمن).</a:t>
            </a:r>
            <a:endParaRPr lang="en-US" sz="4400" dirty="0" smtClean="0">
              <a:effectLst/>
            </a:endParaRPr>
          </a:p>
          <a:p>
            <a:pPr marL="715963" lvl="0" indent="-715963" algn="just"/>
            <a:r>
              <a:rPr lang="en-GB" sz="4400" dirty="0" smtClean="0">
                <a:effectLst/>
                <a:ea typeface="Times New Roman"/>
                <a:cs typeface="Simplified Arabic"/>
              </a:rPr>
              <a:t> </a:t>
            </a:r>
            <a:r>
              <a:rPr lang="en-GB" sz="4400" dirty="0">
                <a:solidFill>
                  <a:srgbClr val="FF0000"/>
                </a:solidFill>
                <a:ea typeface="Times New Roman"/>
                <a:cs typeface="Simplified Arabic"/>
              </a:rPr>
              <a:t>-4</a:t>
            </a:r>
            <a:r>
              <a:rPr lang="ar-IQ" sz="4400" dirty="0" smtClean="0">
                <a:effectLst/>
                <a:ea typeface="Times New Roman"/>
                <a:cs typeface="Simplified Arabic"/>
              </a:rPr>
              <a:t>أن يحافظ على المسافة الدفاعية بينه وبين المحاور.</a:t>
            </a:r>
            <a:endParaRPr lang="en-US" sz="4400" dirty="0">
              <a:effectLst/>
            </a:endParaRPr>
          </a:p>
        </p:txBody>
      </p:sp>
    </p:spTree>
    <p:extLst>
      <p:ext uri="{BB962C8B-B14F-4D97-AF65-F5344CB8AC3E}">
        <p14:creationId xmlns:p14="http://schemas.microsoft.com/office/powerpoint/2010/main" val="590642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964488" cy="6247864"/>
          </a:xfrm>
          <a:prstGeom prst="rect">
            <a:avLst/>
          </a:prstGeom>
        </p:spPr>
        <p:txBody>
          <a:bodyPr wrap="square">
            <a:spAutoFit/>
          </a:bodyPr>
          <a:lstStyle/>
          <a:p>
            <a:pPr marL="342900" lvl="0" indent="-342900" algn="just">
              <a:buFont typeface="Wingdings"/>
              <a:buChar char=""/>
            </a:pPr>
            <a:r>
              <a:rPr lang="ar-SA" sz="4000" b="1" dirty="0">
                <a:solidFill>
                  <a:srgbClr val="FF0000"/>
                </a:solidFill>
                <a:ea typeface="Times New Roman"/>
                <a:cs typeface="Simplified Arabic"/>
              </a:rPr>
              <a:t>الدفاع ضد التمرير</a:t>
            </a:r>
            <a:endParaRPr lang="en-US" sz="4000" b="1" dirty="0">
              <a:solidFill>
                <a:srgbClr val="FF0000"/>
              </a:solidFill>
              <a:ea typeface="Times New Roman"/>
              <a:cs typeface="Simplified Arabic"/>
            </a:endParaRPr>
          </a:p>
          <a:p>
            <a:pPr algn="just"/>
            <a:r>
              <a:rPr lang="ar-IQ" sz="4000" b="1" dirty="0">
                <a:ea typeface="Times New Roman"/>
                <a:cs typeface="Simplified Arabic"/>
              </a:rPr>
              <a:t>يعتبر الدفاع ضد التمرير في كرة السلة أحد المهارات الدفاعية التي تتطلب قدرات خاصة، فالمدافع ضد التمرير يجب أن يتميز بــــ : </a:t>
            </a:r>
            <a:endParaRPr lang="en-US" sz="4000" b="1" dirty="0">
              <a:ea typeface="Times New Roman"/>
              <a:cs typeface="Simplified Arabic"/>
            </a:endParaRPr>
          </a:p>
          <a:p>
            <a:pPr lvl="0" algn="just"/>
            <a:r>
              <a:rPr lang="en-GB" sz="4000" b="1" dirty="0" smtClean="0">
                <a:ea typeface="Times New Roman"/>
                <a:cs typeface="Simplified Arabic"/>
              </a:rPr>
              <a:t> </a:t>
            </a:r>
            <a:r>
              <a:rPr lang="en-GB" sz="4000" b="1" dirty="0" smtClean="0">
                <a:solidFill>
                  <a:srgbClr val="FF0000"/>
                </a:solidFill>
                <a:ea typeface="Times New Roman"/>
                <a:cs typeface="Simplified Arabic"/>
              </a:rPr>
              <a:t>-1</a:t>
            </a:r>
            <a:r>
              <a:rPr lang="ar-IQ" sz="4000" b="1" dirty="0" smtClean="0">
                <a:ea typeface="Times New Roman"/>
                <a:cs typeface="Simplified Arabic"/>
              </a:rPr>
              <a:t>بسرعة </a:t>
            </a:r>
            <a:r>
              <a:rPr lang="ar-IQ" sz="4000" b="1" dirty="0">
                <a:ea typeface="Times New Roman"/>
                <a:cs typeface="Simplified Arabic"/>
              </a:rPr>
              <a:t>رد فعل عالٍ لقطع الكرات الممررة.</a:t>
            </a:r>
            <a:endParaRPr lang="en-US" sz="4000" b="1" dirty="0">
              <a:ea typeface="Times New Roman"/>
              <a:cs typeface="Simplified Arabic"/>
            </a:endParaRPr>
          </a:p>
          <a:p>
            <a:pPr lvl="0" algn="just"/>
            <a:r>
              <a:rPr lang="en-GB" sz="4000" b="1" dirty="0" smtClean="0">
                <a:ea typeface="Times New Roman"/>
                <a:cs typeface="Simplified Arabic"/>
              </a:rPr>
              <a:t> </a:t>
            </a:r>
            <a:r>
              <a:rPr lang="en-GB" sz="4000" b="1" dirty="0">
                <a:solidFill>
                  <a:srgbClr val="FF0000"/>
                </a:solidFill>
                <a:ea typeface="Times New Roman"/>
                <a:cs typeface="Simplified Arabic"/>
              </a:rPr>
              <a:t>-2</a:t>
            </a:r>
            <a:r>
              <a:rPr lang="ar-IQ" sz="4000" b="1" dirty="0" smtClean="0">
                <a:ea typeface="Times New Roman"/>
                <a:cs typeface="Simplified Arabic"/>
              </a:rPr>
              <a:t>بإمتلاكه </a:t>
            </a:r>
            <a:r>
              <a:rPr lang="ar-IQ" sz="4000" b="1" dirty="0">
                <a:ea typeface="Times New Roman"/>
                <a:cs typeface="Simplified Arabic"/>
              </a:rPr>
              <a:t>لقدرات التوقع سواء لمكان أو نوع التمرير.</a:t>
            </a:r>
            <a:endParaRPr lang="en-US" sz="4000" b="1" dirty="0">
              <a:ea typeface="Times New Roman"/>
              <a:cs typeface="Simplified Arabic"/>
            </a:endParaRPr>
          </a:p>
          <a:p>
            <a:pPr lvl="0" algn="just"/>
            <a:r>
              <a:rPr lang="en-GB" sz="4000" b="1" dirty="0" smtClean="0">
                <a:ea typeface="Times New Roman"/>
                <a:cs typeface="Simplified Arabic"/>
              </a:rPr>
              <a:t> </a:t>
            </a:r>
            <a:r>
              <a:rPr lang="en-GB" sz="4000" b="1" dirty="0">
                <a:solidFill>
                  <a:srgbClr val="FF0000"/>
                </a:solidFill>
                <a:ea typeface="Times New Roman"/>
                <a:cs typeface="Simplified Arabic"/>
              </a:rPr>
              <a:t>-3</a:t>
            </a:r>
            <a:r>
              <a:rPr lang="ar-IQ" sz="4000" b="1" dirty="0" smtClean="0">
                <a:ea typeface="Times New Roman"/>
                <a:cs typeface="Simplified Arabic"/>
              </a:rPr>
              <a:t>برؤية </a:t>
            </a:r>
            <a:r>
              <a:rPr lang="ar-IQ" sz="4000" b="1" dirty="0">
                <a:ea typeface="Times New Roman"/>
                <a:cs typeface="Simplified Arabic"/>
              </a:rPr>
              <a:t>محيطية جيدة للملعب.</a:t>
            </a:r>
            <a:endParaRPr lang="en-US" sz="4000" b="1" dirty="0">
              <a:ea typeface="Times New Roman"/>
              <a:cs typeface="Simplified Arabic"/>
            </a:endParaRPr>
          </a:p>
          <a:p>
            <a:pPr lvl="0" algn="just"/>
            <a:r>
              <a:rPr lang="en-GB" sz="4000" b="1" dirty="0" smtClean="0">
                <a:ea typeface="Times New Roman"/>
                <a:cs typeface="Simplified Arabic"/>
              </a:rPr>
              <a:t> </a:t>
            </a:r>
            <a:r>
              <a:rPr lang="en-GB" sz="4000" b="1" dirty="0">
                <a:solidFill>
                  <a:srgbClr val="FF0000"/>
                </a:solidFill>
                <a:ea typeface="Times New Roman"/>
                <a:cs typeface="Simplified Arabic"/>
              </a:rPr>
              <a:t>-4</a:t>
            </a:r>
            <a:r>
              <a:rPr lang="ar-IQ" sz="4000" b="1" dirty="0" smtClean="0">
                <a:ea typeface="Times New Roman"/>
                <a:cs typeface="Simplified Arabic"/>
              </a:rPr>
              <a:t>بتوقيت </a:t>
            </a:r>
            <a:r>
              <a:rPr lang="ar-IQ" sz="4000" b="1" dirty="0">
                <a:ea typeface="Times New Roman"/>
                <a:cs typeface="Simplified Arabic"/>
              </a:rPr>
              <a:t>صحيح في الانطلاق لقطع الكرة الممررة.</a:t>
            </a:r>
            <a:endParaRPr lang="en-US" sz="4000" b="1" dirty="0">
              <a:ea typeface="Times New Roman"/>
              <a:cs typeface="Simplified Arabic"/>
            </a:endParaRPr>
          </a:p>
          <a:p>
            <a:pPr lvl="0" algn="just"/>
            <a:r>
              <a:rPr lang="en-GB" sz="4000" b="1" dirty="0" smtClean="0">
                <a:ea typeface="Times New Roman"/>
                <a:cs typeface="Simplified Arabic"/>
              </a:rPr>
              <a:t> </a:t>
            </a:r>
            <a:r>
              <a:rPr lang="en-GB" sz="4000" b="1" dirty="0">
                <a:solidFill>
                  <a:srgbClr val="FF0000"/>
                </a:solidFill>
                <a:ea typeface="Times New Roman"/>
                <a:cs typeface="Simplified Arabic"/>
              </a:rPr>
              <a:t>-5</a:t>
            </a:r>
            <a:r>
              <a:rPr lang="ar-IQ" sz="4000" b="1" dirty="0" smtClean="0">
                <a:ea typeface="Times New Roman"/>
                <a:cs typeface="Simplified Arabic"/>
              </a:rPr>
              <a:t>برفع </a:t>
            </a:r>
            <a:r>
              <a:rPr lang="ar-IQ" sz="4000" b="1" dirty="0">
                <a:ea typeface="Times New Roman"/>
                <a:cs typeface="Simplified Arabic"/>
              </a:rPr>
              <a:t>يديه عاليا. </a:t>
            </a:r>
            <a:endParaRPr lang="en-US" sz="4000" b="1" dirty="0">
              <a:ea typeface="Times New Roman"/>
              <a:cs typeface="Simplified Arabic"/>
            </a:endParaRPr>
          </a:p>
        </p:txBody>
      </p:sp>
    </p:spTree>
    <p:extLst>
      <p:ext uri="{BB962C8B-B14F-4D97-AF65-F5344CB8AC3E}">
        <p14:creationId xmlns:p14="http://schemas.microsoft.com/office/powerpoint/2010/main" val="3259433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TotalTime>
  <Words>228</Words>
  <Application>Microsoft Office PowerPoint</Application>
  <PresentationFormat>On-screen Show (4:3)</PresentationFormat>
  <Paragraphs>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Slipstream</vt:lpstr>
      <vt:lpstr>PowerPoint Presentation</vt:lpstr>
      <vt:lpstr>PowerPoint Presentation</vt:lpstr>
      <vt:lpstr>PowerPoint Presentation</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1</cp:revision>
  <dcterms:created xsi:type="dcterms:W3CDTF">2018-12-10T15:17:38Z</dcterms:created>
  <dcterms:modified xsi:type="dcterms:W3CDTF">2018-12-10T15:25:03Z</dcterms:modified>
</cp:coreProperties>
</file>